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media1.avi" ContentType="video/unknown"/>
  <Override PartName="/ppt/media/media2.avi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 Testo</a:t>
            </a:r>
          </a:p>
        </p:txBody>
      </p:sp>
      <p:sp>
        <p:nvSpPr>
          <p:cNvPr id="12" name="Corpo livello uno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Giovanni Mela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–Giovanni Mela</a:t>
            </a:r>
          </a:p>
        </p:txBody>
      </p:sp>
      <p:sp>
        <p:nvSpPr>
          <p:cNvPr id="94" name="“Inserisci qui una citazione”.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“Inserisci qui una citazione”. </a:t>
            </a:r>
          </a:p>
        </p:txBody>
      </p:sp>
      <p:sp>
        <p:nvSpPr>
          <p:cNvPr id="9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magin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magin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olo Testo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 Testo</a:t>
            </a:r>
          </a:p>
        </p:txBody>
      </p:sp>
      <p:sp>
        <p:nvSpPr>
          <p:cNvPr id="22" name="Corpo livello uno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Testo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magin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olo Testo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Titolo Testo</a:t>
            </a:r>
          </a:p>
        </p:txBody>
      </p:sp>
      <p:sp>
        <p:nvSpPr>
          <p:cNvPr id="40" name="Corpo livello uno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4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57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67" name="Corpo livello uno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rpo livello uno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magin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magin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magin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3" name="Corpo livello uno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avi"/><Relationship Id="rId3" Type="http://schemas.microsoft.com/office/2007/relationships/media" Target="../media/media2.avi"/><Relationship Id="rId4" Type="http://schemas.openxmlformats.org/officeDocument/2006/relationships/image" Target="../media/image17.png"/><Relationship Id="rId5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1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1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2.png"/><Relationship Id="rId4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3.png"/><Relationship Id="rId4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avi"/><Relationship Id="rId3" Type="http://schemas.microsoft.com/office/2007/relationships/media" Target="../media/media1.avi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ROPLET NUCLEATION IN TURBULENT STEAM JETS"/>
          <p:cNvSpPr txBox="1"/>
          <p:nvPr>
            <p:ph type="title"/>
          </p:nvPr>
        </p:nvSpPr>
        <p:spPr>
          <a:xfrm>
            <a:off x="1270000" y="2127493"/>
            <a:ext cx="10464800" cy="1929042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DROPLET NUCLEATION IN TURBULENT STEAM JETS</a:t>
            </a:r>
          </a:p>
        </p:txBody>
      </p:sp>
      <p:sp>
        <p:nvSpPr>
          <p:cNvPr id="120" name="A. Gallegati, F. Battista, P. Gualtieri, C.M. Casciola…"/>
          <p:cNvSpPr txBox="1"/>
          <p:nvPr>
            <p:ph type="body" sz="quarter" idx="1"/>
          </p:nvPr>
        </p:nvSpPr>
        <p:spPr>
          <a:xfrm>
            <a:off x="1270000" y="5124919"/>
            <a:ext cx="10464800" cy="1267974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SzTx/>
              <a:buNone/>
              <a:defRPr sz="3000">
                <a:latin typeface="Garamond"/>
                <a:ea typeface="Garamond"/>
                <a:cs typeface="Garamond"/>
                <a:sym typeface="Garamond"/>
              </a:defRPr>
            </a:pPr>
            <a:r>
              <a:rPr b="1"/>
              <a:t>A. Gallegati</a:t>
            </a:r>
            <a:r>
              <a:t>, F. Battista, P. Gualtieri, C.M. Casciola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SzTx/>
              <a:buNone/>
              <a:defRPr i="1" sz="3000">
                <a:latin typeface="Garamond"/>
                <a:ea typeface="Garamond"/>
                <a:cs typeface="Garamond"/>
                <a:sym typeface="Garamond"/>
              </a:defRPr>
            </a:pPr>
            <a:r>
              <a:t>Department of Mechanical and Aerospace Engineering</a:t>
            </a:r>
          </a:p>
        </p:txBody>
      </p:sp>
      <p:sp>
        <p:nvSpPr>
          <p:cNvPr id="121" name="Triangolo"/>
          <p:cNvSpPr/>
          <p:nvPr/>
        </p:nvSpPr>
        <p:spPr>
          <a:xfrm flipH="1" rot="10800000">
            <a:off x="-11000" y="446890"/>
            <a:ext cx="13004801" cy="612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" name="Rettangolo"/>
          <p:cNvSpPr/>
          <p:nvPr/>
        </p:nvSpPr>
        <p:spPr>
          <a:xfrm>
            <a:off x="-635" y="-7976"/>
            <a:ext cx="13004801" cy="463793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3" name="sapienza-logo.pdf" descr="sapienza-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9950" y="6743154"/>
            <a:ext cx="3644900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riangolo"/>
          <p:cNvSpPr/>
          <p:nvPr/>
        </p:nvSpPr>
        <p:spPr>
          <a:xfrm flipH="1">
            <a:off x="1700" y="8697513"/>
            <a:ext cx="13004801" cy="612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" name="Rettangolo"/>
          <p:cNvSpPr/>
          <p:nvPr/>
        </p:nvSpPr>
        <p:spPr>
          <a:xfrm rot="10800000">
            <a:off x="-7518" y="9296890"/>
            <a:ext cx="13019836" cy="463793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6" name="etc-2019-260.jpg" descr="etc-2019-26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7" name="Slice of the three-dimensional domain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Slice of the three-dimensional domain</a:t>
            </a:r>
          </a:p>
        </p:txBody>
      </p:sp>
      <p:pic>
        <p:nvPicPr>
          <p:cNvPr id="188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289" y="8249180"/>
            <a:ext cx="6754222" cy="40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fig3D_1.png" descr="fig3D_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9638" y="1104080"/>
            <a:ext cx="8781232" cy="67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etc-2019-260.jpg" descr="etc-2019-26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Droplets back-reaction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Droplets back-reaction</a:t>
            </a:r>
          </a:p>
        </p:txBody>
      </p:sp>
      <p:sp>
        <p:nvSpPr>
          <p:cNvPr id="194" name="Nucleation rate…"/>
          <p:cNvSpPr txBox="1"/>
          <p:nvPr/>
        </p:nvSpPr>
        <p:spPr>
          <a:xfrm>
            <a:off x="2184642" y="8285411"/>
            <a:ext cx="3707916" cy="1219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120000"/>
              </a:lnSpc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t>Nucleation rate</a:t>
            </a:r>
          </a:p>
          <a:p>
            <a:pPr>
              <a:lnSpc>
                <a:spcPct val="120000"/>
              </a:lnSpc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t>( carrier flow )</a:t>
            </a:r>
          </a:p>
        </p:txBody>
      </p:sp>
      <p:sp>
        <p:nvSpPr>
          <p:cNvPr id="195" name="Vapour sink  ( droplets feedback )"/>
          <p:cNvSpPr txBox="1"/>
          <p:nvPr/>
        </p:nvSpPr>
        <p:spPr>
          <a:xfrm>
            <a:off x="6763467" y="8290142"/>
            <a:ext cx="3707916" cy="121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120000"/>
              </a:lnSpc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t>Vapour sink </a:t>
            </a:r>
            <a:br/>
            <a:r>
              <a:t>( droplets feedback )</a:t>
            </a:r>
          </a:p>
        </p:txBody>
      </p:sp>
      <p:pic>
        <p:nvPicPr>
          <p:cNvPr id="196" name="mov2D_3.avi" descr="mov2D_3.avi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12697" y="1317161"/>
            <a:ext cx="8706428" cy="687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etc-2019-260.jpg" descr="etc-2019-26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000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nst_Y_vapour_25.pdf" descr="inst_Y_vapour_2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3900" y="2012481"/>
            <a:ext cx="4618012" cy="6157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nst_J_rate_25.pdf" descr="inst_J_rate_2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74114" y="2058563"/>
            <a:ext cx="4548889" cy="6065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nst_Sat_ratio_25.pdf" descr="inst_Sat_ratio_2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8978" y="2065064"/>
            <a:ext cx="4539137" cy="605218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Turbulent fluctuations &amp; Nucleation rate"/>
          <p:cNvSpPr txBox="1"/>
          <p:nvPr/>
        </p:nvSpPr>
        <p:spPr>
          <a:xfrm>
            <a:off x="3833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Turbulent fluctuations &amp; Nucleation rate</a:t>
            </a:r>
          </a:p>
        </p:txBody>
      </p:sp>
      <p:sp>
        <p:nvSpPr>
          <p:cNvPr id="204" name="Nucleation rate is highly intermittent due to turbulent mixing"/>
          <p:cNvSpPr txBox="1"/>
          <p:nvPr/>
        </p:nvSpPr>
        <p:spPr>
          <a:xfrm>
            <a:off x="654222" y="8504302"/>
            <a:ext cx="1180924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150000"/>
              </a:lnSpc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t>Nucleation rate is </a:t>
            </a:r>
            <a:r>
              <a:rPr b="1"/>
              <a:t>highly</a:t>
            </a:r>
            <a:r>
              <a:t> </a:t>
            </a:r>
            <a:r>
              <a:rPr b="1"/>
              <a:t>intermittent</a:t>
            </a:r>
            <a:r>
              <a:t> due to turbulent mixing</a:t>
            </a:r>
          </a:p>
        </p:txBody>
      </p:sp>
      <p:sp>
        <p:nvSpPr>
          <p:cNvPr id="205" name="Vapour mass fraction"/>
          <p:cNvSpPr txBox="1"/>
          <p:nvPr/>
        </p:nvSpPr>
        <p:spPr>
          <a:xfrm>
            <a:off x="-88714" y="1713379"/>
            <a:ext cx="377040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Vapour mass fraction</a:t>
            </a:r>
          </a:p>
        </p:txBody>
      </p:sp>
      <p:sp>
        <p:nvSpPr>
          <p:cNvPr id="206" name="Saturation ratio"/>
          <p:cNvSpPr txBox="1"/>
          <p:nvPr/>
        </p:nvSpPr>
        <p:spPr>
          <a:xfrm>
            <a:off x="4505921" y="1713379"/>
            <a:ext cx="377040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Saturation ratio</a:t>
            </a:r>
          </a:p>
        </p:txBody>
      </p:sp>
      <p:sp>
        <p:nvSpPr>
          <p:cNvPr id="207" name="Nucleation rate"/>
          <p:cNvSpPr txBox="1"/>
          <p:nvPr/>
        </p:nvSpPr>
        <p:spPr>
          <a:xfrm>
            <a:off x="8702450" y="1713379"/>
            <a:ext cx="377040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Nucleation rate</a:t>
            </a:r>
          </a:p>
        </p:txBody>
      </p:sp>
      <p:pic>
        <p:nvPicPr>
          <p:cNvPr id="208" name="etc-2019-260.jpg" descr="etc-2019-26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Y_32.pdf" descr="Y_3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92081" y="1602446"/>
            <a:ext cx="3371867" cy="6743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Y_25.pdf" descr="Y_2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8417" y="1602446"/>
            <a:ext cx="3371867" cy="6743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Y_21.pdf" descr="Y_2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31517" y="1602446"/>
            <a:ext cx="3371867" cy="6743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Y_18.pdf" descr="Y_18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465830" y="1602446"/>
            <a:ext cx="3371867" cy="6743732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Vapour mass fraction injected - mean fields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Vapour mass fraction injected - mean fields</a:t>
            </a:r>
          </a:p>
        </p:txBody>
      </p:sp>
      <p:sp>
        <p:nvSpPr>
          <p:cNvPr id="216" name="Vapour mass fraction as in Lesniewski &amp; Friedlander 1998, Proc. Royal Soc. A"/>
          <p:cNvSpPr txBox="1"/>
          <p:nvPr/>
        </p:nvSpPr>
        <p:spPr>
          <a:xfrm>
            <a:off x="222256" y="8450012"/>
            <a:ext cx="12560288" cy="612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3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Vapour mass fraction as in Lesniewski &amp; Friedlander 1998, Proc. Royal Soc. A</a:t>
            </a:r>
          </a:p>
        </p:txBody>
      </p:sp>
      <p:sp>
        <p:nvSpPr>
          <p:cNvPr id="217" name="Y = 0.0018"/>
          <p:cNvSpPr txBox="1"/>
          <p:nvPr/>
        </p:nvSpPr>
        <p:spPr>
          <a:xfrm>
            <a:off x="347904" y="1318885"/>
            <a:ext cx="174439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Y = 0.0018</a:t>
            </a:r>
          </a:p>
        </p:txBody>
      </p:sp>
      <p:sp>
        <p:nvSpPr>
          <p:cNvPr id="218" name="Y = 0.0021"/>
          <p:cNvSpPr txBox="1"/>
          <p:nvPr/>
        </p:nvSpPr>
        <p:spPr>
          <a:xfrm>
            <a:off x="3645251" y="1318885"/>
            <a:ext cx="174439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Y = 0.0021</a:t>
            </a:r>
          </a:p>
        </p:txBody>
      </p:sp>
      <p:sp>
        <p:nvSpPr>
          <p:cNvPr id="219" name="Y = 0.0025"/>
          <p:cNvSpPr txBox="1"/>
          <p:nvPr/>
        </p:nvSpPr>
        <p:spPr>
          <a:xfrm>
            <a:off x="6782151" y="1318885"/>
            <a:ext cx="174439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Y = 0.0025</a:t>
            </a:r>
          </a:p>
        </p:txBody>
      </p:sp>
      <p:sp>
        <p:nvSpPr>
          <p:cNvPr id="220" name="Y = 0.0032"/>
          <p:cNvSpPr txBox="1"/>
          <p:nvPr/>
        </p:nvSpPr>
        <p:spPr>
          <a:xfrm>
            <a:off x="10005815" y="1318885"/>
            <a:ext cx="174439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Y = 0.0032</a:t>
            </a:r>
          </a:p>
        </p:txBody>
      </p:sp>
      <p:pic>
        <p:nvPicPr>
          <p:cNvPr id="221" name="etc-2019-260.jpg" descr="etc-2019-260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fake_J_rate_25.pdf" descr="fake_J_rate_2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1376" y="1557840"/>
            <a:ext cx="3296987" cy="6593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J_rate_25.pdf" descr="J_rate_2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749" y="1523133"/>
            <a:ext cx="3331694" cy="666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Temperature_rms_25.pdf" descr="Temperature_rms_2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503" y="1523133"/>
            <a:ext cx="3331694" cy="66633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7" name="Turbulent fluctuations &amp; mean Nucleation rate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Turbulent fluctuations &amp; mean Nucleation rate</a:t>
            </a:r>
          </a:p>
        </p:txBody>
      </p:sp>
      <p:sp>
        <p:nvSpPr>
          <p:cNvPr id="228" name="Nucleation rate highly non linear function of local thermodynamic state…"/>
          <p:cNvSpPr txBox="1"/>
          <p:nvPr/>
        </p:nvSpPr>
        <p:spPr>
          <a:xfrm>
            <a:off x="370687" y="7965180"/>
            <a:ext cx="12263426" cy="1432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16718" indent="-416718" algn="l">
              <a:lnSpc>
                <a:spcPct val="150000"/>
              </a:lnSpc>
              <a:buSzPct val="145000"/>
              <a:buChar char="•"/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t>Nucleation rate </a:t>
            </a:r>
            <a:r>
              <a:rPr b="1"/>
              <a:t>highly</a:t>
            </a:r>
            <a:r>
              <a:t> </a:t>
            </a:r>
            <a:r>
              <a:rPr b="1"/>
              <a:t>non linear</a:t>
            </a:r>
            <a:r>
              <a:t> function of local thermodynamic state</a:t>
            </a:r>
          </a:p>
          <a:p>
            <a:pPr marL="416718" indent="-416718" algn="l">
              <a:lnSpc>
                <a:spcPct val="150000"/>
              </a:lnSpc>
              <a:buSzPct val="145000"/>
              <a:buChar char="•"/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t>Crucial effect of turbulent fluctuation in determining mean Nucleation process</a:t>
            </a:r>
          </a:p>
        </p:txBody>
      </p:sp>
      <p:sp>
        <p:nvSpPr>
          <p:cNvPr id="229" name="Temperature rms"/>
          <p:cNvSpPr txBox="1"/>
          <p:nvPr/>
        </p:nvSpPr>
        <p:spPr>
          <a:xfrm>
            <a:off x="302107" y="1145515"/>
            <a:ext cx="377040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Temperature rms</a:t>
            </a:r>
          </a:p>
        </p:txBody>
      </p:sp>
      <p:sp>
        <p:nvSpPr>
          <p:cNvPr id="230" name="mean Nucleation rate"/>
          <p:cNvSpPr txBox="1"/>
          <p:nvPr/>
        </p:nvSpPr>
        <p:spPr>
          <a:xfrm>
            <a:off x="4719081" y="1145515"/>
            <a:ext cx="3770408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mean Nucleation rate</a:t>
            </a:r>
          </a:p>
        </p:txBody>
      </p:sp>
      <p:sp>
        <p:nvSpPr>
          <p:cNvPr id="231" name="“ RANS-like ” Nucleation rate"/>
          <p:cNvSpPr txBox="1"/>
          <p:nvPr/>
        </p:nvSpPr>
        <p:spPr>
          <a:xfrm>
            <a:off x="8932285" y="1145515"/>
            <a:ext cx="3770408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“ RANS-like ” Nucleation rate</a:t>
            </a:r>
          </a:p>
        </p:txBody>
      </p:sp>
      <p:pic>
        <p:nvPicPr>
          <p:cNvPr id="232" name="etc-2019-260.jpg" descr="etc-2019-26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J_rate_25_1w.pdf" descr="J_rate_25_1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7809" y="1327077"/>
            <a:ext cx="3342085" cy="6684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J_rate_25.pdf" descr="J_rate_2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9774" y="1327077"/>
            <a:ext cx="3342086" cy="6684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at_Ratio_25_1w.pdf" descr="Sat_Ratio_25_1w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53429" y="1327077"/>
            <a:ext cx="3342086" cy="6684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at_Ratio_25.pdf" descr="Sat_Ratio_25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906" y="1289064"/>
            <a:ext cx="3380099" cy="676019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9" name="Two-way coupling effects on Nucleation rate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Two-way coupling effects on Nucleation rate</a:t>
            </a:r>
          </a:p>
        </p:txBody>
      </p:sp>
      <p:sp>
        <p:nvSpPr>
          <p:cNvPr id="240" name="Particles feedback affects the Saturation ratio &amp; the consequent Nucleation rate"/>
          <p:cNvSpPr txBox="1"/>
          <p:nvPr/>
        </p:nvSpPr>
        <p:spPr>
          <a:xfrm>
            <a:off x="597775" y="8707320"/>
            <a:ext cx="11809250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60831">
              <a:lnSpc>
                <a:spcPct val="150000"/>
              </a:lnSpc>
              <a:defRPr b="0" sz="288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Particles feedback affects the Saturation ratio &amp; the consequent Nucleation rate</a:t>
            </a:r>
          </a:p>
        </p:txBody>
      </p:sp>
      <p:sp>
        <p:nvSpPr>
          <p:cNvPr id="241" name="two-way"/>
          <p:cNvSpPr txBox="1"/>
          <p:nvPr/>
        </p:nvSpPr>
        <p:spPr>
          <a:xfrm>
            <a:off x="375141" y="846146"/>
            <a:ext cx="246402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two-way </a:t>
            </a:r>
          </a:p>
        </p:txBody>
      </p:sp>
      <p:sp>
        <p:nvSpPr>
          <p:cNvPr id="242" name="one-way"/>
          <p:cNvSpPr txBox="1"/>
          <p:nvPr/>
        </p:nvSpPr>
        <p:spPr>
          <a:xfrm>
            <a:off x="3337194" y="846146"/>
            <a:ext cx="246402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one-way </a:t>
            </a:r>
          </a:p>
        </p:txBody>
      </p:sp>
      <p:sp>
        <p:nvSpPr>
          <p:cNvPr id="243" name="two-way"/>
          <p:cNvSpPr txBox="1"/>
          <p:nvPr/>
        </p:nvSpPr>
        <p:spPr>
          <a:xfrm>
            <a:off x="6930681" y="846146"/>
            <a:ext cx="246402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two-way </a:t>
            </a:r>
          </a:p>
        </p:txBody>
      </p:sp>
      <p:sp>
        <p:nvSpPr>
          <p:cNvPr id="244" name="one-way"/>
          <p:cNvSpPr txBox="1"/>
          <p:nvPr/>
        </p:nvSpPr>
        <p:spPr>
          <a:xfrm>
            <a:off x="9892734" y="846146"/>
            <a:ext cx="246402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one-way </a:t>
            </a:r>
          </a:p>
        </p:txBody>
      </p:sp>
      <p:sp>
        <p:nvSpPr>
          <p:cNvPr id="245" name="Saturation ratio"/>
          <p:cNvSpPr txBox="1"/>
          <p:nvPr/>
        </p:nvSpPr>
        <p:spPr>
          <a:xfrm>
            <a:off x="1919294" y="7904046"/>
            <a:ext cx="253045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Saturation ratio</a:t>
            </a:r>
          </a:p>
        </p:txBody>
      </p:sp>
      <p:sp>
        <p:nvSpPr>
          <p:cNvPr id="246" name="Nucleation rate"/>
          <p:cNvSpPr txBox="1"/>
          <p:nvPr/>
        </p:nvSpPr>
        <p:spPr>
          <a:xfrm>
            <a:off x="8497760" y="7904046"/>
            <a:ext cx="253045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Nucleation rate</a:t>
            </a:r>
          </a:p>
        </p:txBody>
      </p:sp>
      <p:pic>
        <p:nvPicPr>
          <p:cNvPr id="247" name="etc-2019-260.jpg" descr="etc-2019-260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art_radius_25.pdf" descr="part_radius_2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3899" y="1396020"/>
            <a:ext cx="4077437" cy="8154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mass_loading_25.pdf" descr="mass_loading_2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5997" y="1396020"/>
            <a:ext cx="4077437" cy="8154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rt_number_25.pdf" descr="part_number_2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3844" y="1396020"/>
            <a:ext cx="4077437" cy="8154873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3" name="Mass load - droplets mean size &amp; concentration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Mass load - droplets mean size &amp; concentration</a:t>
            </a:r>
          </a:p>
        </p:txBody>
      </p:sp>
      <p:pic>
        <p:nvPicPr>
          <p:cNvPr id="254" name="etc-2019-260.jpg" descr="etc-2019-26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mass loading"/>
          <p:cNvSpPr txBox="1"/>
          <p:nvPr/>
        </p:nvSpPr>
        <p:spPr>
          <a:xfrm>
            <a:off x="640707" y="1052571"/>
            <a:ext cx="246402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mass loading</a:t>
            </a:r>
          </a:p>
        </p:txBody>
      </p:sp>
      <p:sp>
        <p:nvSpPr>
          <p:cNvPr id="256" name="droplet conc."/>
          <p:cNvSpPr txBox="1"/>
          <p:nvPr/>
        </p:nvSpPr>
        <p:spPr>
          <a:xfrm>
            <a:off x="4286044" y="1052571"/>
            <a:ext cx="377325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droplet conc.</a:t>
            </a:r>
          </a:p>
        </p:txBody>
      </p:sp>
      <p:sp>
        <p:nvSpPr>
          <p:cNvPr id="257" name="droplet radius"/>
          <p:cNvSpPr txBox="1"/>
          <p:nvPr/>
        </p:nvSpPr>
        <p:spPr>
          <a:xfrm>
            <a:off x="8928400" y="1052571"/>
            <a:ext cx="246402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2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droplet radius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cfr_pdf_38.0_5.pdf" descr="cfr_pdf_38.0_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186" y="700241"/>
            <a:ext cx="13049172" cy="8699448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1" name="Droplets size distribution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Droplets size distribution</a:t>
            </a:r>
          </a:p>
        </p:txBody>
      </p:sp>
      <p:pic>
        <p:nvPicPr>
          <p:cNvPr id="262" name="etc-2019-260.jpg" descr="etc-2019-26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catter_plot_25.pdf" descr="scatter_plot_25.pdf"/>
          <p:cNvPicPr>
            <a:picLocks noChangeAspect="1"/>
          </p:cNvPicPr>
          <p:nvPr/>
        </p:nvPicPr>
        <p:blipFill>
          <a:blip r:embed="rId2">
            <a:extLst/>
          </a:blip>
          <a:srcRect l="3446" t="6614" r="11033" b="0"/>
          <a:stretch>
            <a:fillRect/>
          </a:stretch>
        </p:blipFill>
        <p:spPr>
          <a:xfrm>
            <a:off x="6454520" y="1094352"/>
            <a:ext cx="6256003" cy="4269565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6" name="Conclusions &amp; next steps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Conclusions &amp; next steps</a:t>
            </a:r>
          </a:p>
        </p:txBody>
      </p:sp>
      <p:sp>
        <p:nvSpPr>
          <p:cNvPr id="267" name="Crucial for Nucleation process…"/>
          <p:cNvSpPr txBox="1"/>
          <p:nvPr/>
        </p:nvSpPr>
        <p:spPr>
          <a:xfrm>
            <a:off x="338873" y="1125420"/>
            <a:ext cx="5890816" cy="8167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72516">
              <a:lnSpc>
                <a:spcPct val="200000"/>
              </a:lnSpc>
              <a:defRPr sz="2940" u="sng">
                <a:latin typeface="Garamond"/>
                <a:ea typeface="Garamond"/>
                <a:cs typeface="Garamond"/>
                <a:sym typeface="Garamond"/>
              </a:defRPr>
            </a:pPr>
            <a:r>
              <a:t>Crucial for Nucleation process</a:t>
            </a:r>
          </a:p>
          <a:p>
            <a:pPr marL="408384" indent="-408384" algn="l" defTabSz="572516">
              <a:lnSpc>
                <a:spcPct val="200000"/>
              </a:lnSpc>
              <a:buSzPct val="100000"/>
              <a:buChar char="✓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Relevance of turbulent fluctuations</a:t>
            </a:r>
          </a:p>
          <a:p>
            <a:pPr marL="408384" indent="-408384" algn="l" defTabSz="572516">
              <a:lnSpc>
                <a:spcPct val="200000"/>
              </a:lnSpc>
              <a:buSzPct val="100000"/>
              <a:buChar char="✓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Relevance two-way coupling</a:t>
            </a:r>
          </a:p>
          <a:p>
            <a:pPr marL="408384" indent="-408384" algn="l" defTabSz="572516">
              <a:lnSpc>
                <a:spcPct val="200000"/>
              </a:lnSpc>
              <a:buClr>
                <a:srgbClr val="000000"/>
              </a:buClr>
              <a:buSzPct val="100000"/>
              <a:buChar char="•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looking for correlations </a:t>
            </a:r>
          </a:p>
          <a:p>
            <a:pPr marL="408384" indent="-408384" algn="l" defTabSz="572516">
              <a:lnSpc>
                <a:spcPct val="200000"/>
              </a:lnSpc>
              <a:buClr>
                <a:srgbClr val="000000"/>
              </a:buClr>
              <a:buSzPct val="100000"/>
              <a:buChar char="•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simulating longer domain</a:t>
            </a:r>
          </a:p>
          <a:p>
            <a:pPr marL="408384" indent="-408384" algn="l" defTabSz="572516">
              <a:lnSpc>
                <a:spcPct val="200000"/>
              </a:lnSpc>
              <a:buClr>
                <a:srgbClr val="000000"/>
              </a:buClr>
              <a:buSzPct val="100000"/>
              <a:buChar char="•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evaluating the effects of :</a:t>
            </a:r>
          </a:p>
          <a:p>
            <a:pPr lvl="1" marL="1205706" indent="-583406" algn="l" defTabSz="572516">
              <a:lnSpc>
                <a:spcPct val="200000"/>
              </a:lnSpc>
              <a:buSzPct val="100000"/>
              <a:buAutoNum type="arabicParenR" startAt="1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Nucleation</a:t>
            </a:r>
          </a:p>
          <a:p>
            <a:pPr lvl="1" marL="1205706" indent="-583406" algn="l" defTabSz="572516">
              <a:lnSpc>
                <a:spcPct val="200000"/>
              </a:lnSpc>
              <a:buSzPct val="100000"/>
              <a:buAutoNum type="arabicParenR" startAt="1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Condensation</a:t>
            </a:r>
          </a:p>
          <a:p>
            <a:pPr lvl="1" marL="1205706" indent="-583406" algn="l" defTabSz="572516">
              <a:lnSpc>
                <a:spcPct val="200000"/>
              </a:lnSpc>
              <a:buSzPct val="100000"/>
              <a:buAutoNum type="arabicParenR" startAt="1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Mixing</a:t>
            </a:r>
          </a:p>
          <a:p>
            <a:pPr marL="408384" indent="-408384" algn="l" defTabSz="572516">
              <a:lnSpc>
                <a:spcPct val="200000"/>
              </a:lnSpc>
              <a:buClr>
                <a:srgbClr val="000000"/>
              </a:buClr>
              <a:buSzPct val="100000"/>
              <a:buChar char="•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enhancing mass transfer model </a:t>
            </a:r>
          </a:p>
        </p:txBody>
      </p:sp>
      <p:pic>
        <p:nvPicPr>
          <p:cNvPr id="268" name="scatter_plot_25_1w.pdf" descr="scatter_plot_25_1w.pdf"/>
          <p:cNvPicPr>
            <a:picLocks noChangeAspect="1"/>
          </p:cNvPicPr>
          <p:nvPr/>
        </p:nvPicPr>
        <p:blipFill>
          <a:blip r:embed="rId3">
            <a:extLst/>
          </a:blip>
          <a:srcRect l="3105" t="6611" r="10279" b="0"/>
          <a:stretch>
            <a:fillRect/>
          </a:stretch>
        </p:blipFill>
        <p:spPr>
          <a:xfrm>
            <a:off x="6414436" y="5113921"/>
            <a:ext cx="6336316" cy="4269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etc-2019-260.jpg" descr="etc-2019-26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Conclusions &amp; next steps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Conclusions &amp; next steps</a:t>
            </a:r>
          </a:p>
        </p:txBody>
      </p:sp>
      <p:sp>
        <p:nvSpPr>
          <p:cNvPr id="273" name="Crucial for Nucleation process…"/>
          <p:cNvSpPr txBox="1"/>
          <p:nvPr/>
        </p:nvSpPr>
        <p:spPr>
          <a:xfrm>
            <a:off x="338873" y="1125420"/>
            <a:ext cx="5890816" cy="8167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72516">
              <a:lnSpc>
                <a:spcPct val="200000"/>
              </a:lnSpc>
              <a:defRPr sz="2940" u="sng">
                <a:latin typeface="Garamond"/>
                <a:ea typeface="Garamond"/>
                <a:cs typeface="Garamond"/>
                <a:sym typeface="Garamond"/>
              </a:defRPr>
            </a:pPr>
            <a:r>
              <a:t>Crucial for Nucleation process</a:t>
            </a:r>
          </a:p>
          <a:p>
            <a:pPr marL="408384" indent="-408384" algn="l" defTabSz="572516">
              <a:lnSpc>
                <a:spcPct val="200000"/>
              </a:lnSpc>
              <a:buSzPct val="100000"/>
              <a:buChar char="✓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Relevance of turbulent fluctuations</a:t>
            </a:r>
          </a:p>
          <a:p>
            <a:pPr marL="408384" indent="-408384" algn="l" defTabSz="572516">
              <a:lnSpc>
                <a:spcPct val="200000"/>
              </a:lnSpc>
              <a:buSzPct val="100000"/>
              <a:buChar char="✓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Relevance two-way coupling</a:t>
            </a:r>
          </a:p>
          <a:p>
            <a:pPr marL="408384" indent="-408384" algn="l" defTabSz="572516">
              <a:lnSpc>
                <a:spcPct val="200000"/>
              </a:lnSpc>
              <a:buClr>
                <a:srgbClr val="000000"/>
              </a:buClr>
              <a:buSzPct val="100000"/>
              <a:buChar char="•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looking for correlations </a:t>
            </a:r>
          </a:p>
          <a:p>
            <a:pPr marL="408384" indent="-408384" algn="l" defTabSz="572516">
              <a:lnSpc>
                <a:spcPct val="200000"/>
              </a:lnSpc>
              <a:buClr>
                <a:srgbClr val="000000"/>
              </a:buClr>
              <a:buSzPct val="100000"/>
              <a:buChar char="•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simulating longer domain</a:t>
            </a:r>
          </a:p>
          <a:p>
            <a:pPr marL="408384" indent="-408384" algn="l" defTabSz="572516">
              <a:lnSpc>
                <a:spcPct val="200000"/>
              </a:lnSpc>
              <a:buClr>
                <a:srgbClr val="000000"/>
              </a:buClr>
              <a:buSzPct val="100000"/>
              <a:buChar char="•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evaluating the effects of :</a:t>
            </a:r>
          </a:p>
          <a:p>
            <a:pPr lvl="1" marL="1205706" indent="-583406" algn="l" defTabSz="572516">
              <a:lnSpc>
                <a:spcPct val="200000"/>
              </a:lnSpc>
              <a:buSzPct val="100000"/>
              <a:buAutoNum type="arabicParenR" startAt="1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Nucleation</a:t>
            </a:r>
          </a:p>
          <a:p>
            <a:pPr lvl="1" marL="1205706" indent="-583406" algn="l" defTabSz="572516">
              <a:lnSpc>
                <a:spcPct val="200000"/>
              </a:lnSpc>
              <a:buSzPct val="100000"/>
              <a:buAutoNum type="arabicParenR" startAt="1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Condensation</a:t>
            </a:r>
          </a:p>
          <a:p>
            <a:pPr lvl="1" marL="1205706" indent="-583406" algn="l" defTabSz="572516">
              <a:lnSpc>
                <a:spcPct val="200000"/>
              </a:lnSpc>
              <a:buSzPct val="100000"/>
              <a:buAutoNum type="arabicParenR" startAt="1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Mixing</a:t>
            </a:r>
          </a:p>
          <a:p>
            <a:pPr marL="408384" indent="-408384" algn="l" defTabSz="572516">
              <a:lnSpc>
                <a:spcPct val="200000"/>
              </a:lnSpc>
              <a:buClr>
                <a:srgbClr val="000000"/>
              </a:buClr>
              <a:buSzPct val="100000"/>
              <a:buChar char="•"/>
              <a:defRPr b="0" sz="2940">
                <a:latin typeface="Garamond"/>
                <a:ea typeface="Garamond"/>
                <a:cs typeface="Garamond"/>
                <a:sym typeface="Garamond"/>
              </a:defRPr>
            </a:pPr>
            <a:r>
              <a:t>enhancing mass transfer model </a:t>
            </a:r>
          </a:p>
        </p:txBody>
      </p:sp>
      <p:pic>
        <p:nvPicPr>
          <p:cNvPr id="274" name="etc-2019-260.jpg" descr="etc-2019-26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scatter_plot_25.pdf" descr="scatter_plot_25.pdf"/>
          <p:cNvPicPr>
            <a:picLocks noChangeAspect="1"/>
          </p:cNvPicPr>
          <p:nvPr/>
        </p:nvPicPr>
        <p:blipFill>
          <a:blip r:embed="rId3">
            <a:extLst/>
          </a:blip>
          <a:srcRect l="3446" t="6614" r="11033" b="0"/>
          <a:stretch>
            <a:fillRect/>
          </a:stretch>
        </p:blipFill>
        <p:spPr>
          <a:xfrm>
            <a:off x="6454520" y="1094352"/>
            <a:ext cx="6256003" cy="4269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scatter_plot_25_1w.pdf" descr="scatter_plot_25_1w.pdf"/>
          <p:cNvPicPr>
            <a:picLocks noChangeAspect="1"/>
          </p:cNvPicPr>
          <p:nvPr/>
        </p:nvPicPr>
        <p:blipFill>
          <a:blip r:embed="rId4">
            <a:extLst/>
          </a:blip>
          <a:srcRect l="3105" t="6611" r="10279" b="0"/>
          <a:stretch>
            <a:fillRect/>
          </a:stretch>
        </p:blipFill>
        <p:spPr>
          <a:xfrm>
            <a:off x="6414436" y="5113921"/>
            <a:ext cx="6336316" cy="4269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9" name="chimney.jpg" descr="chimne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2164" y="4469414"/>
            <a:ext cx="6802836" cy="453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geyser.jpg" descr="geyser.jpg"/>
          <p:cNvPicPr>
            <a:picLocks noChangeAspect="1"/>
          </p:cNvPicPr>
          <p:nvPr/>
        </p:nvPicPr>
        <p:blipFill>
          <a:blip r:embed="rId3">
            <a:extLst/>
          </a:blip>
          <a:srcRect l="0" t="0" r="16426" b="0"/>
          <a:stretch>
            <a:fillRect/>
          </a:stretch>
        </p:blipFill>
        <p:spPr>
          <a:xfrm>
            <a:off x="299800" y="4473952"/>
            <a:ext cx="5041829" cy="452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cloud.jpg" descr="cloud.jpg"/>
          <p:cNvPicPr>
            <a:picLocks noChangeAspect="1"/>
          </p:cNvPicPr>
          <p:nvPr/>
        </p:nvPicPr>
        <p:blipFill>
          <a:blip r:embed="rId4">
            <a:extLst/>
          </a:blip>
          <a:srcRect l="5878" t="0" r="0" b="38145"/>
          <a:stretch>
            <a:fillRect/>
          </a:stretch>
        </p:blipFill>
        <p:spPr>
          <a:xfrm>
            <a:off x="5902164" y="1283261"/>
            <a:ext cx="6803008" cy="297234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team jets &amp; Droplets Nucleation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Steam jets &amp; Droplets Nucleation</a:t>
            </a:r>
          </a:p>
        </p:txBody>
      </p:sp>
      <p:sp>
        <p:nvSpPr>
          <p:cNvPr id="133" name="Droplets Nucleation…"/>
          <p:cNvSpPr txBox="1"/>
          <p:nvPr>
            <p:ph type="body" sz="quarter" idx="1"/>
          </p:nvPr>
        </p:nvSpPr>
        <p:spPr>
          <a:xfrm>
            <a:off x="291934" y="1283261"/>
            <a:ext cx="5540542" cy="2972198"/>
          </a:xfrm>
          <a:prstGeom prst="rect">
            <a:avLst/>
          </a:prstGeom>
        </p:spPr>
        <p:txBody>
          <a:bodyPr/>
          <a:lstStyle/>
          <a:p>
            <a:pPr marL="416718" indent="-416718">
              <a:lnSpc>
                <a:spcPct val="150000"/>
              </a:lnSpc>
              <a:spcBef>
                <a:spcPts val="0"/>
              </a:spcBef>
              <a:buSzPct val="100000"/>
              <a:defRPr sz="3000">
                <a:latin typeface="Garamond"/>
                <a:ea typeface="Garamond"/>
                <a:cs typeface="Garamond"/>
                <a:sym typeface="Garamond"/>
              </a:defRPr>
            </a:pPr>
            <a:r>
              <a:t>Droplets Nucleation</a:t>
            </a:r>
          </a:p>
          <a:p>
            <a:pPr lvl="1" marL="673100" indent="-228600">
              <a:lnSpc>
                <a:spcPct val="150000"/>
              </a:lnSpc>
              <a:spcBef>
                <a:spcPts val="0"/>
              </a:spcBef>
              <a:buSzPct val="100000"/>
              <a:buAutoNum type="arabicParenR" startAt="1"/>
              <a:defRPr sz="3000">
                <a:latin typeface="Garamond"/>
                <a:ea typeface="Garamond"/>
                <a:cs typeface="Garamond"/>
                <a:sym typeface="Garamond"/>
              </a:defRPr>
            </a:pPr>
            <a:r>
              <a:t> homo/heterogeneous</a:t>
            </a:r>
          </a:p>
          <a:p>
            <a:pPr lvl="1" marL="673100" indent="-228600">
              <a:lnSpc>
                <a:spcPct val="150000"/>
              </a:lnSpc>
              <a:spcBef>
                <a:spcPts val="0"/>
              </a:spcBef>
              <a:buSzPct val="100000"/>
              <a:buAutoNum type="arabicParenR" startAt="1"/>
              <a:defRPr sz="3000">
                <a:latin typeface="Garamond"/>
                <a:ea typeface="Garamond"/>
                <a:cs typeface="Garamond"/>
                <a:sym typeface="Garamond"/>
              </a:defRPr>
            </a:pPr>
            <a:r>
              <a:t> homo/heteromolecular</a:t>
            </a:r>
          </a:p>
          <a:p>
            <a:pPr marL="416718" indent="-416718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defRPr sz="3000">
                <a:latin typeface="Garamond"/>
                <a:ea typeface="Garamond"/>
                <a:cs typeface="Garamond"/>
                <a:sym typeface="Garamond"/>
              </a:defRPr>
            </a:pPr>
            <a:r>
              <a:t>Turbulent flows </a:t>
            </a:r>
          </a:p>
        </p:txBody>
      </p:sp>
      <p:pic>
        <p:nvPicPr>
          <p:cNvPr id="134" name="etc-2019-260.jpg" descr="etc-2019-26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9" name="Droplets dynamics &amp; Source terms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Droplets dynamics &amp; Source terms</a:t>
            </a:r>
          </a:p>
        </p:txBody>
      </p:sp>
      <p:pic>
        <p:nvPicPr>
          <p:cNvPr id="280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2336" y="6701244"/>
            <a:ext cx="54102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6596" y="4464050"/>
            <a:ext cx="5257801" cy="939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45151" y="2118905"/>
            <a:ext cx="57404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509" y="6637744"/>
            <a:ext cx="5194301" cy="1079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2108" y="2036355"/>
            <a:ext cx="3911601" cy="113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magine" descr="Immagin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19249" y="4394200"/>
            <a:ext cx="3213101" cy="107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etc-2019-260.jpg" descr="etc-2019-260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9" name="Droplets back-reaction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Droplets back-reaction</a:t>
            </a:r>
          </a:p>
        </p:txBody>
      </p:sp>
      <p:pic>
        <p:nvPicPr>
          <p:cNvPr id="290" name="fp_vap.pdf" descr="fp_va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919" y="1219200"/>
            <a:ext cx="3657601" cy="731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p_div.pdf" descr="fp_div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5426" y="1169932"/>
            <a:ext cx="3706869" cy="7413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etc-2019-260.jpg" descr="etc-2019-26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5" name="ERPP method - a simplified example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ERPP method - a simplified example</a:t>
            </a:r>
          </a:p>
        </p:txBody>
      </p:sp>
      <p:pic>
        <p:nvPicPr>
          <p:cNvPr id="296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319" y="1749136"/>
            <a:ext cx="5118101" cy="109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569" y="3264900"/>
            <a:ext cx="4165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713" y="4430335"/>
            <a:ext cx="2882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58574" y="1833998"/>
            <a:ext cx="5422901" cy="222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magine" descr="Immagin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71825" y="4916166"/>
            <a:ext cx="7010401" cy="287020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Temperature field decomposition – background &amp; disturbance"/>
          <p:cNvSpPr txBox="1"/>
          <p:nvPr/>
        </p:nvSpPr>
        <p:spPr>
          <a:xfrm>
            <a:off x="672232" y="8378611"/>
            <a:ext cx="11809249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3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Temperature field decomposition – background &amp; disturbance</a:t>
            </a:r>
          </a:p>
        </p:txBody>
      </p:sp>
      <p:pic>
        <p:nvPicPr>
          <p:cNvPr id="302" name="etc-2019-260.jpg" descr="etc-2019-260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5" name="Green’s theorem – Boundary integral representation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Green’s theorem – Boundary integral representation</a:t>
            </a:r>
          </a:p>
        </p:txBody>
      </p:sp>
      <p:pic>
        <p:nvPicPr>
          <p:cNvPr id="306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71" y="1866993"/>
            <a:ext cx="54483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14878" y="1866993"/>
            <a:ext cx="65024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0" y="4125847"/>
            <a:ext cx="12890500" cy="330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2600" y="8010301"/>
            <a:ext cx="12039600" cy="11938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Adjoint operator [Stakgold, 1987]:"/>
          <p:cNvSpPr txBox="1"/>
          <p:nvPr/>
        </p:nvSpPr>
        <p:spPr>
          <a:xfrm>
            <a:off x="-71408" y="1039185"/>
            <a:ext cx="583425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3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Adjoint operator [Stakgold, 1987]:</a:t>
            </a:r>
          </a:p>
        </p:txBody>
      </p:sp>
      <p:sp>
        <p:nvSpPr>
          <p:cNvPr id="311" name="Reciprocity Thm. [Lanczos, 1961]:"/>
          <p:cNvSpPr txBox="1"/>
          <p:nvPr/>
        </p:nvSpPr>
        <p:spPr>
          <a:xfrm>
            <a:off x="6548949" y="2920220"/>
            <a:ext cx="583426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lnSpc>
                <a:spcPct val="150000"/>
              </a:lnSpc>
              <a:defRPr b="0" sz="3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Reciprocity Thm. [Lanczos, 1961]:</a:t>
            </a:r>
          </a:p>
        </p:txBody>
      </p:sp>
      <p:pic>
        <p:nvPicPr>
          <p:cNvPr id="312" name="etc-2019-260.jpg" descr="etc-2019-260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7" name="free-energy.jpeg" descr="free-energy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3163" y="3533501"/>
            <a:ext cx="7758474" cy="533625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Molecules cluster Free Energy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Molecules cluster Free Energy</a:t>
            </a:r>
          </a:p>
        </p:txBody>
      </p:sp>
      <p:pic>
        <p:nvPicPr>
          <p:cNvPr id="139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00" y="1461258"/>
            <a:ext cx="10693400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etc-2019-260.jpg" descr="etc-2019-26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3" name="free-energy.jpeg" descr="free-energy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3163" y="3533501"/>
            <a:ext cx="7758474" cy="533625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Classical Nucleation Theory rate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Classical Nucleation Theory rate</a:t>
            </a:r>
          </a:p>
        </p:txBody>
      </p:sp>
      <p:pic>
        <p:nvPicPr>
          <p:cNvPr id="145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850" y="1391408"/>
            <a:ext cx="12103100" cy="1206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etc-2019-260.jpg" descr="etc-2019-26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" name="Homogeneous droplets nucleation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Homogeneous droplets nucleation</a:t>
            </a:r>
          </a:p>
        </p:txBody>
      </p:sp>
      <p:pic>
        <p:nvPicPr>
          <p:cNvPr id="150" name="nucleation.png" descr="nucle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3481" y="5625075"/>
            <a:ext cx="6130862" cy="3753365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NT  homogeneous rate [ Becker, R. &amp; Döring, W. 1935, Ann. Phys. ]"/>
          <p:cNvSpPr txBox="1"/>
          <p:nvPr>
            <p:ph type="body" sz="quarter" idx="1"/>
          </p:nvPr>
        </p:nvSpPr>
        <p:spPr>
          <a:xfrm>
            <a:off x="959958" y="1705496"/>
            <a:ext cx="11084884" cy="6122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000"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CNT  homogeneous rate [ Becker, R. &amp; Döring, W. 1935, Ann. Phys. ]</a:t>
            </a:r>
          </a:p>
        </p:txBody>
      </p:sp>
      <p:sp>
        <p:nvSpPr>
          <p:cNvPr id="152" name="Droplet nucleation - Poisson process  ( local thermodynamical equilibrium hp. )"/>
          <p:cNvSpPr txBox="1"/>
          <p:nvPr/>
        </p:nvSpPr>
        <p:spPr>
          <a:xfrm>
            <a:off x="212660" y="6969610"/>
            <a:ext cx="6272707" cy="1520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150000"/>
              </a:lnSpc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t>Droplet nucleation - </a:t>
            </a:r>
            <a:r>
              <a:rPr b="1"/>
              <a:t>Poisson process </a:t>
            </a:r>
            <a:br/>
            <a:r>
              <a:t>( local thermodynamical equilibrium hp. )</a:t>
            </a:r>
          </a:p>
        </p:txBody>
      </p:sp>
      <p:pic>
        <p:nvPicPr>
          <p:cNvPr id="153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000" y="3180055"/>
            <a:ext cx="11226800" cy="138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9902" y="5426695"/>
            <a:ext cx="31496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etc-2019-260.jpg" descr="etc-2019-26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8" name="Dibutyl phthalate - DBP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Dibutyl phthalate - DBP</a:t>
            </a:r>
          </a:p>
        </p:txBody>
      </p:sp>
      <p:sp>
        <p:nvSpPr>
          <p:cNvPr id="159" name="stable organic compound with low toxicity…"/>
          <p:cNvSpPr txBox="1"/>
          <p:nvPr>
            <p:ph type="body" sz="quarter" idx="1"/>
          </p:nvPr>
        </p:nvSpPr>
        <p:spPr>
          <a:xfrm>
            <a:off x="282783" y="1212643"/>
            <a:ext cx="8130996" cy="2744362"/>
          </a:xfrm>
          <a:prstGeom prst="rect">
            <a:avLst/>
          </a:prstGeom>
        </p:spPr>
        <p:txBody>
          <a:bodyPr/>
          <a:lstStyle/>
          <a:p>
            <a:pPr marL="589359" indent="-589359" defTabSz="578358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sz="2970">
                <a:latin typeface="Garamond"/>
                <a:ea typeface="Garamond"/>
                <a:cs typeface="Garamond"/>
                <a:sym typeface="Garamond"/>
              </a:defRPr>
            </a:pPr>
            <a:r>
              <a:rPr b="1"/>
              <a:t>stable</a:t>
            </a:r>
            <a:r>
              <a:t> organic compound with </a:t>
            </a:r>
            <a:r>
              <a:rPr b="1"/>
              <a:t>low toxicity </a:t>
            </a:r>
            <a:endParaRPr b="1"/>
          </a:p>
          <a:p>
            <a:pPr marL="589359" indent="-589359" defTabSz="578358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sz="2970">
                <a:latin typeface="Garamond"/>
                <a:ea typeface="Garamond"/>
                <a:cs typeface="Garamond"/>
                <a:sym typeface="Garamond"/>
              </a:defRPr>
            </a:pPr>
            <a:r>
              <a:rPr b="1"/>
              <a:t>very low vapour pressure</a:t>
            </a:r>
            <a:r>
              <a:t> at ambient temperature</a:t>
            </a:r>
          </a:p>
          <a:p>
            <a:pPr marL="589359" indent="-589359" defTabSz="578358">
              <a:lnSpc>
                <a:spcPct val="150000"/>
              </a:lnSpc>
              <a:spcBef>
                <a:spcPts val="0"/>
              </a:spcBef>
              <a:buSzPct val="100000"/>
              <a:buAutoNum type="arabicPeriod" startAt="1"/>
              <a:defRPr sz="2970">
                <a:latin typeface="Garamond"/>
                <a:ea typeface="Garamond"/>
                <a:cs typeface="Garamond"/>
                <a:sym typeface="Garamond"/>
              </a:defRPr>
            </a:pPr>
            <a:r>
              <a:t>USA released 70000 lb in the atmosphere in 1994 </a:t>
            </a:r>
            <a:br/>
            <a:r>
              <a:t>( 38 % as </a:t>
            </a:r>
            <a:r>
              <a:rPr b="1"/>
              <a:t>fugitive emissions</a:t>
            </a:r>
            <a:r>
              <a:t> - EPA)</a:t>
            </a:r>
          </a:p>
        </p:txBody>
      </p:sp>
      <p:pic>
        <p:nvPicPr>
          <p:cNvPr id="160" name="fugit-emiss.jpg" descr="fugit-emis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7728" y="1225090"/>
            <a:ext cx="4116542" cy="274436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Experiments [ Lesniewski, T.K. &amp; Friedlander, S.K. 1998, Proc. Royal Soc. A ]…"/>
          <p:cNvSpPr txBox="1"/>
          <p:nvPr/>
        </p:nvSpPr>
        <p:spPr>
          <a:xfrm>
            <a:off x="221616" y="4713831"/>
            <a:ext cx="12343738" cy="4750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16718" indent="-416718" algn="l">
              <a:lnSpc>
                <a:spcPct val="200000"/>
              </a:lnSpc>
              <a:buSzPct val="100000"/>
              <a:buChar char="•"/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rPr b="1"/>
              <a:t>Experiments</a:t>
            </a:r>
            <a:r>
              <a:t> [ Lesniewski, T.K. &amp; Friedlander, S.K. 1998, Proc. Royal Soc. A ]</a:t>
            </a:r>
          </a:p>
          <a:p>
            <a:pPr marL="416718" indent="-416718" algn="l">
              <a:lnSpc>
                <a:spcPct val="200000"/>
              </a:lnSpc>
              <a:buSzPct val="100000"/>
              <a:buChar char="•"/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rPr b="1"/>
              <a:t>RANS</a:t>
            </a:r>
            <a:r>
              <a:t> [ Di Veroli, G.Y. &amp; Rigopoulos, S. 2011, Phys. Fluids ]</a:t>
            </a:r>
          </a:p>
          <a:p>
            <a:pPr marL="416718" indent="-416718" algn="l">
              <a:lnSpc>
                <a:spcPct val="200000"/>
              </a:lnSpc>
              <a:buSzPct val="100000"/>
              <a:buChar char="•"/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rPr b="1"/>
              <a:t>LES</a:t>
            </a:r>
            <a:r>
              <a:t> [ Pesmazoglou, I., et al. 2014, Chem. Eng. Sci. ]</a:t>
            </a:r>
          </a:p>
          <a:p>
            <a:pPr marL="416718" indent="-416718" algn="l">
              <a:lnSpc>
                <a:spcPct val="200000"/>
              </a:lnSpc>
              <a:buSzPct val="100000"/>
              <a:buChar char="•"/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rPr b="1"/>
              <a:t>DNS</a:t>
            </a:r>
            <a:r>
              <a:t> [ Fager, A. J. et al. 2012, Phys. Fluids ] – </a:t>
            </a:r>
            <a:r>
              <a:rPr b="1"/>
              <a:t>“ a posteriori nucleation ”</a:t>
            </a:r>
            <a:endParaRPr b="1"/>
          </a:p>
          <a:p>
            <a:pPr marL="416718" indent="-416718" algn="l">
              <a:lnSpc>
                <a:spcPct val="200000"/>
              </a:lnSpc>
              <a:buSzPct val="100000"/>
              <a:buChar char="•"/>
              <a:defRPr b="0" sz="3000">
                <a:latin typeface="Garamond"/>
                <a:ea typeface="Garamond"/>
                <a:cs typeface="Garamond"/>
                <a:sym typeface="Garamond"/>
              </a:defRPr>
            </a:pPr>
            <a:r>
              <a:rPr b="1"/>
              <a:t>What next ? </a:t>
            </a:r>
            <a:r>
              <a:t>Complete interphase coupling ( mass, momentum and energy )</a:t>
            </a:r>
          </a:p>
        </p:txBody>
      </p:sp>
      <p:pic>
        <p:nvPicPr>
          <p:cNvPr id="162" name="etc-2019-260.jpg" descr="etc-2019-26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Droplets nucleation in a turbulent steam jet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Droplets nucleation in a turbulent steam jet</a:t>
            </a:r>
          </a:p>
        </p:txBody>
      </p:sp>
      <p:pic>
        <p:nvPicPr>
          <p:cNvPr id="166" name="mov3D_6.avi" descr="mov3D_6.avi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7998" y="1936351"/>
            <a:ext cx="13020796" cy="5330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96078" y="8318699"/>
            <a:ext cx="7612644" cy="401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etc-2019-260.jpg" descr="etc-2019-260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000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Navier Stokes complete system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Navier Stokes complete system</a:t>
            </a:r>
          </a:p>
        </p:txBody>
      </p:sp>
      <p:pic>
        <p:nvPicPr>
          <p:cNvPr id="172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655" y="5454294"/>
            <a:ext cx="12541490" cy="1048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072" y="3939381"/>
            <a:ext cx="10383144" cy="1074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magine" descr="Immagin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5645" y="6924542"/>
            <a:ext cx="8320795" cy="106104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[ Okong’o, N.A. &amp; Bellan, J. 2004, J. Fluid Mech. ] low-Mach formulation"/>
          <p:cNvSpPr txBox="1"/>
          <p:nvPr>
            <p:ph type="body" sz="quarter" idx="1"/>
          </p:nvPr>
        </p:nvSpPr>
        <p:spPr>
          <a:xfrm>
            <a:off x="143598" y="1416118"/>
            <a:ext cx="12717604" cy="61222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000">
                <a:latin typeface="Garamond"/>
                <a:ea typeface="Garamond"/>
                <a:cs typeface="Garamond"/>
                <a:sym typeface="Garamond"/>
              </a:defRPr>
            </a:pPr>
            <a:r>
              <a:t>[ Okong’o, N.A. &amp; Bellan, J. 2004, J. Fluid Mech. ] </a:t>
            </a:r>
            <a:r>
              <a:rPr b="1"/>
              <a:t>low-Mach formulation</a:t>
            </a:r>
          </a:p>
        </p:txBody>
      </p:sp>
      <p:sp>
        <p:nvSpPr>
          <p:cNvPr id="176" name="droplets back-reaction regularised according to [ Gualtieri, P. et al. 2015, J. Fluid Mech. ]"/>
          <p:cNvSpPr txBox="1"/>
          <p:nvPr/>
        </p:nvSpPr>
        <p:spPr>
          <a:xfrm>
            <a:off x="143598" y="8445883"/>
            <a:ext cx="12717604" cy="612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37463">
              <a:lnSpc>
                <a:spcPct val="150000"/>
              </a:lnSpc>
              <a:defRPr b="0" sz="2760">
                <a:latin typeface="Garamond"/>
                <a:ea typeface="Garamond"/>
                <a:cs typeface="Garamond"/>
                <a:sym typeface="Garamond"/>
              </a:defRPr>
            </a:pPr>
            <a:r>
              <a:rPr b="1"/>
              <a:t>droplets back-reaction </a:t>
            </a:r>
            <a:r>
              <a:t>regularised according to [ Gualtieri, P. et al. 2015, J. Fluid Mech. ]</a:t>
            </a:r>
          </a:p>
        </p:txBody>
      </p:sp>
      <p:pic>
        <p:nvPicPr>
          <p:cNvPr id="177" name="Immagine" descr="Immagin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3016" y="2413904"/>
            <a:ext cx="9689235" cy="1139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etc-2019-260.jpg" descr="etc-2019-260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ttangolo"/>
          <p:cNvSpPr/>
          <p:nvPr/>
        </p:nvSpPr>
        <p:spPr>
          <a:xfrm>
            <a:off x="198" y="-7976"/>
            <a:ext cx="13004404" cy="892454"/>
          </a:xfrm>
          <a:prstGeom prst="rect">
            <a:avLst/>
          </a:prstGeom>
          <a:solidFill>
            <a:srgbClr val="74202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" name="The three-dimensional domain"/>
          <p:cNvSpPr txBox="1"/>
          <p:nvPr/>
        </p:nvSpPr>
        <p:spPr>
          <a:xfrm>
            <a:off x="370687" y="101701"/>
            <a:ext cx="1226342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The three-dimensional domain</a:t>
            </a:r>
          </a:p>
        </p:txBody>
      </p:sp>
      <p:pic>
        <p:nvPicPr>
          <p:cNvPr id="182" name="fig3D_0.png" descr="fig3D_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9919" y="1102640"/>
            <a:ext cx="8784962" cy="6775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6382" y="8096253"/>
            <a:ext cx="4212098" cy="139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etc-2019-260.jpg" descr="etc-2019-26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83571" y="-10195"/>
            <a:ext cx="928419" cy="113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